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46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55BCE84-4F05-4F6D-ACA6-6150D3A8EDC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10DAA53-10FA-42A3-8C3A-229D2F9927B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C73668D-965B-4FB4-92AE-0943CB9E377E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F4D5ADA-71E5-4135-9195-D711A96D086B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57AEABA-11E1-4B9E-919B-D8E976C47F5F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BB27D319-8A38-4CA5-9577-C9E48328BC7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C7198F7-2C9E-494E-8F4E-73832D91DA8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7AC7AE6-1C9A-47A6-90E3-0D55AF6F19A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278A3D3-1EAF-4151-A37F-DAE83D9B2AAE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B3F7A59-4C3A-4754-BC54-2727508E6A0D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8266376-6F87-46CE-8AED-3F99D0DED47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301B7FC-F768-46A6-BDCE-C7B2D422224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83C7F79-F13A-4C47-B9AF-DB5B938CEFC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6672350-B25F-41F4-9A58-20F08D04427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F743EF1-23CD-4991-BFB0-F1D59A6DDC81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30C7EB9-25AC-4D01-B526-CC8354B5D5FB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9EBECCC2-24AC-44D7-A9FD-E81FC77EA80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6DB6D943-F58C-45AF-8AD7-6323D33FAE0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98995AA-6437-4BCE-A33F-499CFE2F676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3F727BF-2B7D-47D2-9B67-A885F8787B7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5A68B70-C376-45CC-99BC-CAF8360EBEE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5D0E4CB-6849-45F4-ADAC-9A2B04DF8FE2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971C7956-8A92-4B22-9757-9EE6550D0D2B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200" cy="514188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800" cy="514188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4" descr=""/>
          <p:cNvPicPr/>
          <p:nvPr/>
        </p:nvPicPr>
        <p:blipFill>
          <a:blip r:embed="rId1"/>
          <a:srcRect l="17864" t="0" r="17864" b="0"/>
          <a:stretch>
            <a:fillRect/>
          </a:stretch>
        </p:blipFill>
        <p:spPr>
          <a:xfrm>
            <a:off x="0" y="0"/>
            <a:ext cx="5394240" cy="514188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2080" cy="244044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5396040" y="0"/>
            <a:ext cx="88560" cy="514188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21" name="CustomShape 2"/>
          <p:cNvSpPr/>
          <p:nvPr/>
        </p:nvSpPr>
        <p:spPr>
          <a:xfrm>
            <a:off x="6417360" y="4201560"/>
            <a:ext cx="1854000" cy="25488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22" name="CustomShape 3"/>
          <p:cNvSpPr/>
          <p:nvPr/>
        </p:nvSpPr>
        <p:spPr>
          <a:xfrm>
            <a:off x="431640" y="1959840"/>
            <a:ext cx="4570200" cy="228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Модель CSSOM</a:t>
            </a:r>
            <a:endParaRPr/>
          </a:p>
        </p:txBody>
      </p:sp>
      <p:sp>
        <p:nvSpPr>
          <p:cNvPr id="212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3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4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17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8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</p:sp>
      <p:pic>
        <p:nvPicPr>
          <p:cNvPr id="22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1155240"/>
            <a:ext cx="7498080" cy="490680"/>
          </a:xfrm>
          <a:prstGeom prst="rect">
            <a:avLst/>
          </a:prstGeom>
          <a:ln>
            <a:noFill/>
          </a:ln>
        </p:spPr>
      </p:pic>
      <p:sp>
        <p:nvSpPr>
          <p:cNvPr id="222" name="TextShape 11"/>
          <p:cNvSpPr txBox="1"/>
          <p:nvPr/>
        </p:nvSpPr>
        <p:spPr>
          <a:xfrm>
            <a:off x="1005840" y="2246040"/>
            <a:ext cx="7328160" cy="234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Байты из CSS-файла преобразуются в символы, символы - в теги, а теги - в объекты, которые образуют модель CSSOM:</a:t>
            </a:r>
            <a:endParaRPr/>
          </a:p>
        </p:txBody>
      </p:sp>
      <p:pic>
        <p:nvPicPr>
          <p:cNvPr id="22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2743200"/>
            <a:ext cx="3318840" cy="16837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480560" y="3108960"/>
            <a:ext cx="4461120" cy="109728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Браузер объединяет DOM и CSSOM, формируя модель визуализации.</a:t>
            </a:r>
            <a:endParaRPr/>
          </a:p>
        </p:txBody>
      </p:sp>
      <p:sp>
        <p:nvSpPr>
          <p:cNvPr id="227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8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9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0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32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3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CustomShape 10"/>
          <p:cNvSpPr/>
          <p:nvPr/>
        </p:nvSpPr>
        <p:spPr>
          <a:xfrm>
            <a:off x="640080" y="1438920"/>
            <a:ext cx="8137800" cy="13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i="1" lang="en-US" sz="1000">
                <a:latin typeface="Arial"/>
              </a:rPr>
              <a:t>Браузер объединяет DOM и CSSOM, формируя модель визуализации.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Модель визуализации содержит только те объекты, которые нужны для вывода страницы на экран.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Далее формируется макет, отражающий расположение и размер каждого объекта.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Объекты выводятся на экран.</a:t>
            </a:r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937760" y="2377440"/>
            <a:ext cx="4114800" cy="23216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Браузер объединяет DOM и CSSOM, формируя модель визуализации.</a:t>
            </a:r>
            <a:endParaRPr/>
          </a:p>
        </p:txBody>
      </p:sp>
      <p:sp>
        <p:nvSpPr>
          <p:cNvPr id="239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0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1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2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44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5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CustomShape 10"/>
          <p:cNvSpPr/>
          <p:nvPr/>
        </p:nvSpPr>
        <p:spPr>
          <a:xfrm>
            <a:off x="457560" y="1438920"/>
            <a:ext cx="8137800" cy="13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i="1" lang="en-US" sz="1000">
                <a:latin typeface="Arial"/>
              </a:rPr>
              <a:t>Начиная с основания модели DOM, находит все видимые объекты.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Этот этап не затрагивает элементы, которые не будут видны на странице, например теги скриптов, метатеги и т. п.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Он также не затрагивает объекты, помеченные как невидимые с помощью CSS (span отсутствует в модели визуализации, потому что ему присвоен параметр display: none).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Находит в CSSOM наборы стилей и присваивает их соответствующим объектам.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Формирует модель из видимых объектов, их содержания и стилей.</a:t>
            </a:r>
            <a:endParaRPr/>
          </a:p>
        </p:txBody>
      </p:sp>
    </p:spTree>
  </p:cSld>
  <p:transition>
    <p:wipe dir="r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Что делает браузер при загрузке?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1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2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3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5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55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6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Обработка HTML-разметки и создание модели DOM.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Обработка CSS-файла и создание модели CSSOM.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Создание модели визуализации из DOM и CSSOM.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Определение формы и расположения объектов, создание макета. (Layout)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Вывод объектов на экран. (Paint)</a:t>
            </a:r>
            <a:endParaRPr/>
          </a:p>
        </p:txBody>
      </p:sp>
    </p:spTree>
  </p:cSld>
  <p:transition>
    <p:wipe dir="r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2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3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4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66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7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pic>
        <p:nvPicPr>
          <p:cNvPr id="2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3120" y="822960"/>
            <a:ext cx="5303520" cy="3931920"/>
          </a:xfrm>
          <a:prstGeom prst="rect">
            <a:avLst/>
          </a:prstGeom>
          <a:ln>
            <a:noFill/>
          </a:ln>
        </p:spPr>
      </p:pic>
      <p:sp>
        <p:nvSpPr>
          <p:cNvPr id="271" name="TextShape 11"/>
          <p:cNvSpPr txBox="1"/>
          <p:nvPr/>
        </p:nvSpPr>
        <p:spPr>
          <a:xfrm>
            <a:off x="273600" y="330120"/>
            <a:ext cx="8961840" cy="8586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1000">
                <a:latin typeface="Arial"/>
              </a:rPr>
              <a:t>Чтобы избежать такой ситуации, браузер обрабатывает CSS-файл сразу же, как только находит его в HTML-документе. В результате страница выводится на экран только после того, как браузер создаст обе модели: и DOM, и CSSOM.</a:t>
            </a:r>
            <a:endParaRPr/>
          </a:p>
        </p:txBody>
      </p:sp>
    </p:spTree>
  </p:cSld>
  <p:transition>
    <p:wipe dir="r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5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6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7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7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79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80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TextShape 11"/>
          <p:cNvSpPr txBox="1"/>
          <p:nvPr/>
        </p:nvSpPr>
        <p:spPr>
          <a:xfrm>
            <a:off x="273600" y="330120"/>
            <a:ext cx="8961840" cy="8586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1000">
                <a:latin typeface="Arial"/>
              </a:rPr>
              <a:t>Чтобы избежать такой ситуации, браузер обрабатывает CSS-файл сразу же, как только находит его в HTML-документе. В результате страница выводится на экран только после того, как браузер создаст обе модели: и DOM, и CSSOM.</a:t>
            </a:r>
            <a:endParaRPr/>
          </a:p>
        </p:txBody>
      </p:sp>
      <p:sp>
        <p:nvSpPr>
          <p:cNvPr id="284" name="TextShape 12"/>
          <p:cNvSpPr txBox="1"/>
          <p:nvPr/>
        </p:nvSpPr>
        <p:spPr>
          <a:xfrm>
            <a:off x="1737360" y="1097280"/>
            <a:ext cx="5667120" cy="669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&lt;link href="style.css"    rel="stylesheet"&gt;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&lt;link href="style.css"    rel="stylesheet" media="all"&gt;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&lt;link href="portrait.css" rel="stylesheet" media="orientation:portrait"&gt;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&lt;link href="print.css"    rel="stylesheet" media="print"&gt;</a:t>
            </a:r>
            <a:endParaRPr/>
          </a:p>
        </p:txBody>
      </p:sp>
      <p:sp>
        <p:nvSpPr>
          <p:cNvPr id="285" name="TextShape 13"/>
          <p:cNvSpPr txBox="1"/>
          <p:nvPr/>
        </p:nvSpPr>
        <p:spPr>
          <a:xfrm>
            <a:off x="91440" y="2377440"/>
            <a:ext cx="8969760" cy="16984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Первый CSS-файл заблокирует вывод страницы, так как его необходимо обработать.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Несмотря на медиазапрос, CSS-файл во второй строке также заблокирует вывод страницы. Дело в типе устройства all - браузер присваивает это значение по умолчанию всем CSS-файлам без медиазапроса. Поэтому вторая ссылка в примере эквивалентна первой.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Третья ссылка содержит медиазапрос с условием, которое будет проверено при загрузке страницы. При портретной ориентации устройства браузер заблокирует вывод страницы и начнет обработку CSS; при альбомной ориентации браузер продолжит создание DOM.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Четвертый CSS-файл используется только для печати, поэтому браузер не будет блокировать вывод страницы.</a:t>
            </a:r>
            <a:endParaRPr/>
          </a:p>
        </p:txBody>
      </p:sp>
    </p:spTree>
  </p:cSld>
  <p:transition>
    <p:wipe dir="r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Оптимизация JavaScript для быстрой визуализации страницы</a:t>
            </a:r>
            <a:endParaRPr/>
          </a:p>
        </p:txBody>
      </p:sp>
      <p:sp>
        <p:nvSpPr>
          <p:cNvPr id="288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89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0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1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93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4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JavaScript может изменять DOM и CSSOM, а также получать данные из этих моделей.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Выполнение JavaScript невозможно без модели CSSOM.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JavaScript препятствует созданию DOM, если не использовать асинхронизацию.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при выполнении встроенного скрипта создание DOM прекращается, что замедляет визуализацию страницы.</a:t>
            </a:r>
            <a:endParaRPr/>
          </a:p>
        </p:txBody>
      </p:sp>
    </p:spTree>
  </p:cSld>
  <p:transition>
    <p:wipe dir="r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Оптимизация JavaScript для быстрой визуализации страницы</a:t>
            </a:r>
            <a:endParaRPr/>
          </a:p>
        </p:txBody>
      </p:sp>
      <p:sp>
        <p:nvSpPr>
          <p:cNvPr id="299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00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01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02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04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05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Расположение скрипта в документе имеет значение.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При обнаружении тега скрипта создание DOM останавливается до тех пор, пока скрипт не будет выполнен.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JavaScript может получать данные из DOM и CSSOM, а также изменять их.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Выполнение скрипта откладывается до тех пор, пока не загрузится CSSOM.</a:t>
            </a:r>
            <a:endParaRPr/>
          </a:p>
        </p:txBody>
      </p:sp>
    </p:spTree>
  </p:cSld>
  <p:transition>
    <p:wipe dir="r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11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12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13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15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16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pic>
        <p:nvPicPr>
          <p:cNvPr id="3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182880"/>
            <a:ext cx="2377440" cy="2286000"/>
          </a:xfrm>
          <a:prstGeom prst="rect">
            <a:avLst/>
          </a:prstGeom>
          <a:ln>
            <a:noFill/>
          </a:ln>
        </p:spPr>
      </p:pic>
      <p:sp>
        <p:nvSpPr>
          <p:cNvPr id="320" name="TextShape 11"/>
          <p:cNvSpPr txBox="1"/>
          <p:nvPr/>
        </p:nvSpPr>
        <p:spPr>
          <a:xfrm>
            <a:off x="91440" y="2468880"/>
            <a:ext cx="9155520" cy="25736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domLoading.</a:t>
            </a:r>
            <a:r>
              <a:rPr lang="en-US" sz="1000">
                <a:latin typeface="Arial"/>
              </a:rPr>
              <a:t> Начальная отметка. В этот момент браузер начинает анализировать первые байты HTML- документа.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domInteractive.</a:t>
            </a:r>
            <a:r>
              <a:rPr lang="en-US" sz="1000">
                <a:latin typeface="Arial"/>
              </a:rPr>
              <a:t> В это время браузер завершил анализ документа и создал модель DOM.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domContentLoaded.</a:t>
            </a:r>
            <a:r>
              <a:rPr lang="en-US" sz="1000">
                <a:latin typeface="Arial"/>
              </a:rPr>
              <a:t> К этому моменту модели DOM и CSSOM уже готовы, поэтому ничто не мешает запуску скриптов JavaScript. Это значит, что браузер может приступать к созданию модели визуализации.</a:t>
            </a:r>
            <a:endParaRPr/>
          </a:p>
          <a:p>
            <a:pPr lvl="1"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Если ваш фреймворк JavaScript запускается на этом этапе, вы можете отследить, как долго он выполняется, с помощью меток EventStart иEventEnd.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domComplete. </a:t>
            </a:r>
            <a:r>
              <a:rPr lang="en-US" sz="1000">
                <a:latin typeface="Arial"/>
              </a:rPr>
              <a:t>К этому моменту обработка завершена, а контент страницы (например, изображения) полностью скачан. Индикатор загрузки перестает вращаться.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loadEvent.</a:t>
            </a:r>
            <a:r>
              <a:rPr lang="en-US" sz="1000">
                <a:latin typeface="Arial"/>
              </a:rPr>
              <a:t> Сигнал полного завершения загрузки. Его можно использовать в качестве триггера функций и скриптов, добавив в HTML-код событие onload.</a:t>
            </a:r>
            <a:endParaRPr/>
          </a:p>
          <a:p>
            <a:pPr>
              <a:buSzPct val="45000"/>
              <a:buFont typeface="StarSymbol"/>
              <a:buChar char=""/>
            </a:pPr>
            <a:endParaRPr/>
          </a:p>
        </p:txBody>
      </p:sp>
    </p:spTree>
  </p:cSld>
  <p:transition>
    <p:wipe dir="r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24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25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26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2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28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29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pic>
        <p:nvPicPr>
          <p:cNvPr id="3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" y="274320"/>
            <a:ext cx="5579280" cy="54864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914400"/>
            <a:ext cx="5577840" cy="79020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0760" y="1814040"/>
            <a:ext cx="5622840" cy="929160"/>
          </a:xfrm>
          <a:prstGeom prst="rect">
            <a:avLst/>
          </a:prstGeom>
          <a:ln>
            <a:noFill/>
          </a:ln>
        </p:spPr>
      </p:pic>
      <p:sp>
        <p:nvSpPr>
          <p:cNvPr id="335" name="TextShape 11"/>
          <p:cNvSpPr txBox="1"/>
          <p:nvPr/>
        </p:nvSpPr>
        <p:spPr>
          <a:xfrm>
            <a:off x="281160" y="3017520"/>
            <a:ext cx="5662440" cy="520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Теперь браузер инициирует событие DOMContentLoaded почти сразу после завершения анализа HTML. Поскольку JavaScript не блокирует анализатор, CSSOM создается одновременно с обработкой скрипта.</a:t>
            </a:r>
            <a:endParaRPr/>
          </a:p>
        </p:txBody>
      </p:sp>
    </p:spTree>
  </p:cSld>
  <p:transition>
    <p:wipe dir="r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24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5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6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7" name="CustomShape 5"/>
          <p:cNvSpPr/>
          <p:nvPr/>
        </p:nvSpPr>
        <p:spPr>
          <a:xfrm>
            <a:off x="457200" y="346320"/>
            <a:ext cx="400500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Pro</a:t>
            </a:r>
            <a:endParaRPr/>
          </a:p>
        </p:txBody>
      </p:sp>
      <p:sp>
        <p:nvSpPr>
          <p:cNvPr id="128" name="CustomShape 6"/>
          <p:cNvSpPr/>
          <p:nvPr/>
        </p:nvSpPr>
        <p:spPr>
          <a:xfrm>
            <a:off x="5526000" y="1725120"/>
            <a:ext cx="3329640" cy="32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Critical Rendering Path</a:t>
            </a:r>
            <a:endParaRPr/>
          </a:p>
        </p:txBody>
      </p:sp>
      <p:sp>
        <p:nvSpPr>
          <p:cNvPr id="129" name="CustomShape 7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0" name="CustomShape 8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1" name="CustomShape 9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2" name="CustomShape 10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33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35" name="CustomShape 12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r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37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Алгоритмы визуализации</a:t>
            </a:r>
            <a:endParaRPr/>
          </a:p>
        </p:txBody>
      </p:sp>
      <p:sp>
        <p:nvSpPr>
          <p:cNvPr id="338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39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40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41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4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43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44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TextShape 11"/>
          <p:cNvSpPr txBox="1"/>
          <p:nvPr/>
        </p:nvSpPr>
        <p:spPr>
          <a:xfrm>
            <a:off x="127080" y="989640"/>
            <a:ext cx="9016920" cy="49539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"/>
              </a:rPr>
              <a:t>&lt;!DOCTYPE html&gt;</a:t>
            </a:r>
            <a:endParaRPr/>
          </a:p>
          <a:p>
            <a:r>
              <a:rPr lang="en-US" sz="1000">
                <a:latin typeface="Mono"/>
              </a:rPr>
              <a:t>&lt;html&gt;</a:t>
            </a:r>
            <a:endParaRPr/>
          </a:p>
          <a:p>
            <a:r>
              <a:rPr lang="en-US" sz="1000">
                <a:latin typeface="Mono"/>
              </a:rPr>
              <a:t>&lt;head&gt;</a:t>
            </a:r>
            <a:endParaRPr/>
          </a:p>
          <a:p>
            <a:r>
              <a:rPr lang="en-US" sz="1000">
                <a:latin typeface="Mono"/>
              </a:rPr>
              <a:t>    </a:t>
            </a:r>
            <a:r>
              <a:rPr lang="en-US" sz="1000">
                <a:latin typeface="Mono"/>
              </a:rPr>
              <a:t>&lt;title&gt;CSSOM&lt;/title&gt;</a:t>
            </a:r>
            <a:endParaRPr/>
          </a:p>
          <a:p>
            <a:r>
              <a:rPr lang="en-US" sz="1000">
                <a:latin typeface="Mono"/>
              </a:rPr>
              <a:t>    </a:t>
            </a:r>
            <a:r>
              <a:rPr lang="en-US" sz="1000">
                <a:latin typeface="Mono"/>
              </a:rPr>
              <a:t>&lt;link rel="stylesheet" href="style.css"&gt; </a:t>
            </a:r>
            <a:endParaRPr/>
          </a:p>
          <a:p>
            <a:r>
              <a:rPr lang="en-US" sz="1000">
                <a:latin typeface="Mono"/>
              </a:rPr>
              <a:t>&lt;/head&gt;</a:t>
            </a:r>
            <a:endParaRPr/>
          </a:p>
          <a:p>
            <a:r>
              <a:rPr lang="en-US" sz="1000">
                <a:latin typeface="Mono"/>
              </a:rPr>
              <a:t>&lt;body&gt;</a:t>
            </a:r>
            <a:endParaRPr/>
          </a:p>
          <a:p>
            <a:endParaRPr/>
          </a:p>
          <a:p>
            <a:r>
              <a:rPr lang="en-US" sz="1000">
                <a:latin typeface="Mono"/>
              </a:rPr>
              <a:t>&lt;h1&gt;My First Heading&lt;/h1&gt;</a:t>
            </a:r>
            <a:endParaRPr/>
          </a:p>
          <a:p>
            <a:endParaRPr/>
          </a:p>
          <a:p>
            <a:r>
              <a:rPr lang="en-US" sz="1000">
                <a:latin typeface="Mono"/>
              </a:rPr>
              <a:t>&lt;p&gt;</a:t>
            </a:r>
            <a:endParaRPr/>
          </a:p>
          <a:p>
            <a:r>
              <a:rPr lang="en-US" sz="1000">
                <a:latin typeface="Mono"/>
              </a:rPr>
              <a:t>    </a:t>
            </a:r>
            <a:r>
              <a:rPr lang="en-US" sz="1000">
                <a:solidFill>
                  <a:srgbClr val="ff3333"/>
                </a:solidFill>
                <a:latin typeface="Mono"/>
              </a:rPr>
              <a:t>Чтобы визуализировать эту страницу, браузер должен отправить запрос на сервер, скачать HTML-документ, проанализировать его, создать модель DOM и, наконец, вывести страницу на экран </a:t>
            </a:r>
            <a:endParaRPr/>
          </a:p>
          <a:p>
            <a:r>
              <a:rPr lang="en-US" sz="1000">
                <a:latin typeface="Mono"/>
              </a:rPr>
              <a:t>	</a:t>
            </a:r>
            <a:r>
              <a:rPr lang="en-US" sz="1000">
                <a:latin typeface="Mono"/>
              </a:rPr>
              <a:t>&lt;span&gt;My first span&lt;/span&gt;</a:t>
            </a:r>
            <a:endParaRPr/>
          </a:p>
          <a:p>
            <a:r>
              <a:rPr lang="en-US" sz="1000">
                <a:latin typeface="Mono"/>
              </a:rPr>
              <a:t>&lt;/p&gt;</a:t>
            </a:r>
            <a:endParaRPr/>
          </a:p>
          <a:p>
            <a:endParaRPr/>
          </a:p>
          <a:p>
            <a:r>
              <a:rPr lang="en-US" sz="1000">
                <a:latin typeface="Mono"/>
              </a:rPr>
              <a:t>&lt;img src="http://iteducate.com.ua/wp-content/themes/new-it/relize/img/logo.png" alt="IT Educate"&gt;</a:t>
            </a:r>
            <a:endParaRPr/>
          </a:p>
          <a:p>
            <a:endParaRPr/>
          </a:p>
          <a:p>
            <a:r>
              <a:rPr lang="en-US" sz="1000">
                <a:latin typeface="Mono"/>
              </a:rPr>
              <a:t>&lt;/body&gt;</a:t>
            </a:r>
            <a:endParaRPr/>
          </a:p>
          <a:p>
            <a:r>
              <a:rPr lang="en-US" sz="1000">
                <a:latin typeface="Mono"/>
              </a:rPr>
              <a:t>&lt;/html&gt;</a:t>
            </a:r>
            <a:endParaRPr/>
          </a:p>
        </p:txBody>
      </p:sp>
    </p:spTree>
  </p:cSld>
  <p:transition>
    <p:wipe dir="r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49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Алгоритмы визуализации</a:t>
            </a:r>
            <a:endParaRPr/>
          </a:p>
        </p:txBody>
      </p:sp>
      <p:sp>
        <p:nvSpPr>
          <p:cNvPr id="350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51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52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53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5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55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56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TextShape 11"/>
          <p:cNvSpPr txBox="1"/>
          <p:nvPr/>
        </p:nvSpPr>
        <p:spPr>
          <a:xfrm>
            <a:off x="933120" y="1097280"/>
            <a:ext cx="7753680" cy="14040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Первоочередные ресурсы</a:t>
            </a:r>
            <a:r>
              <a:rPr lang="en-US" sz="1000">
                <a:latin typeface="Arial"/>
              </a:rPr>
              <a:t> - файлы, которые могут заблокировать процесс визуализации.</a:t>
            </a:r>
            <a:endParaRPr/>
          </a:p>
          <a:p>
            <a:r>
              <a:rPr b="1" lang="en-US" sz="1000">
                <a:latin typeface="Arial"/>
              </a:rPr>
              <a:t>Продолжительность обработки</a:t>
            </a:r>
            <a:r>
              <a:rPr lang="en-US" sz="1000">
                <a:latin typeface="Arial"/>
              </a:rPr>
              <a:t> - количество соединений или общее время, необходимое для загрузки всех первоочередных ресурсов.</a:t>
            </a:r>
            <a:endParaRPr/>
          </a:p>
          <a:p>
            <a:r>
              <a:rPr b="1" lang="en-US" sz="1000">
                <a:latin typeface="Arial"/>
              </a:rPr>
              <a:t>Число байтов </a:t>
            </a:r>
            <a:r>
              <a:rPr lang="en-US" sz="1000">
                <a:latin typeface="Arial"/>
              </a:rPr>
              <a:t>- количество байтов, которое нужно получить для первоочередной визуализации страницы (общий размер всех первоочередных ресурсов). Вернемся к первому алгоритму.</a:t>
            </a:r>
            <a:endParaRPr/>
          </a:p>
          <a:p>
            <a:endParaRPr/>
          </a:p>
        </p:txBody>
      </p:sp>
    </p:spTree>
  </p:cSld>
  <p:transition>
    <p:wipe dir="r"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Алгоритмы визуализации</a:t>
            </a:r>
            <a:endParaRPr/>
          </a:p>
        </p:txBody>
      </p:sp>
      <p:sp>
        <p:nvSpPr>
          <p:cNvPr id="362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63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64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65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6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67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68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pic>
        <p:nvPicPr>
          <p:cNvPr id="3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114920"/>
            <a:ext cx="3657600" cy="1079640"/>
          </a:xfrm>
          <a:prstGeom prst="rect">
            <a:avLst/>
          </a:prstGeom>
          <a:ln>
            <a:noFill/>
          </a:ln>
        </p:spPr>
      </p:pic>
      <p:sp>
        <p:nvSpPr>
          <p:cNvPr id="372" name="TextShape 11"/>
          <p:cNvSpPr txBox="1"/>
          <p:nvPr/>
        </p:nvSpPr>
        <p:spPr>
          <a:xfrm>
            <a:off x="4114800" y="1280160"/>
            <a:ext cx="4754880" cy="6634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Промежуток между T0 и T1 - это время сетевой и серверной обработки. Если HTML-документ небольшой, то для его загрузки достаточно одного соединения. Большие файлы требуют нескольких соединений из-за особенностей протокола TCP.</a:t>
            </a:r>
            <a:endParaRPr/>
          </a:p>
        </p:txBody>
      </p:sp>
      <p:pic>
        <p:nvPicPr>
          <p:cNvPr id="3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651760"/>
            <a:ext cx="3840480" cy="1188720"/>
          </a:xfrm>
          <a:prstGeom prst="rect">
            <a:avLst/>
          </a:prstGeom>
          <a:ln>
            <a:noFill/>
          </a:ln>
        </p:spPr>
      </p:pic>
      <p:sp>
        <p:nvSpPr>
          <p:cNvPr id="374" name="TextShape 12"/>
          <p:cNvSpPr txBox="1"/>
          <p:nvPr/>
        </p:nvSpPr>
        <p:spPr>
          <a:xfrm>
            <a:off x="4480560" y="2834640"/>
            <a:ext cx="3499920" cy="1117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первоочередные ресурсы - 2 файла;</a:t>
            </a:r>
            <a:endParaRPr/>
          </a:p>
          <a:p>
            <a:r>
              <a:rPr lang="en-US" sz="1000">
                <a:latin typeface="Arial"/>
              </a:rPr>
              <a:t>продолжительность обработки - 2 соединения минимум;</a:t>
            </a:r>
            <a:endParaRPr/>
          </a:p>
          <a:p>
            <a:r>
              <a:rPr lang="en-US" sz="1000">
                <a:latin typeface="Arial"/>
              </a:rPr>
              <a:t>число байтов - 9 КБ.</a:t>
            </a:r>
            <a:endParaRPr/>
          </a:p>
          <a:p>
            <a:endParaRPr/>
          </a:p>
        </p:txBody>
      </p:sp>
    </p:spTree>
  </p:cSld>
  <p:transition>
    <p:wipe dir="r"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Алгоритмы визуализации</a:t>
            </a:r>
            <a:endParaRPr/>
          </a:p>
        </p:txBody>
      </p:sp>
      <p:sp>
        <p:nvSpPr>
          <p:cNvPr id="377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78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79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80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3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382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383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CustomShape 10"/>
          <p:cNvSpPr/>
          <p:nvPr/>
        </p:nvSpPr>
        <p:spPr>
          <a:xfrm>
            <a:off x="823320" y="2011680"/>
            <a:ext cx="8137800" cy="1395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TextShape 11"/>
          <p:cNvSpPr txBox="1"/>
          <p:nvPr/>
        </p:nvSpPr>
        <p:spPr>
          <a:xfrm>
            <a:off x="5486400" y="1188720"/>
            <a:ext cx="3499920" cy="1690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Однако на вкладке Network в можно увидеть следующее: когда браузер обнаруживает файлы CSS и JavaScript, он инициирует оба запроса почти одновременно: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первоочередные ресурсы - 3 файла;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продолжительность обработки - 2 соединения минимум;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число байтов - 11 КБ.</a:t>
            </a:r>
            <a:endParaRPr/>
          </a:p>
        </p:txBody>
      </p:sp>
      <p:pic>
        <p:nvPicPr>
          <p:cNvPr id="3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3240" y="1280160"/>
            <a:ext cx="5028840" cy="155448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4040" y="2877120"/>
            <a:ext cx="4952520" cy="1513080"/>
          </a:xfrm>
          <a:prstGeom prst="rect">
            <a:avLst/>
          </a:prstGeom>
          <a:ln>
            <a:noFill/>
          </a:ln>
        </p:spPr>
      </p:pic>
      <p:sp>
        <p:nvSpPr>
          <p:cNvPr id="389" name="TextShape 12"/>
          <p:cNvSpPr txBox="1"/>
          <p:nvPr/>
        </p:nvSpPr>
        <p:spPr>
          <a:xfrm>
            <a:off x="4114800" y="3385800"/>
            <a:ext cx="5029200" cy="1849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Асинхронный код предотвращает приостановку визуализации, поэтому скрипт больше не считается первоочередным ресурсом.</a:t>
            </a:r>
            <a:endParaRPr/>
          </a:p>
          <a:p>
            <a:r>
              <a:rPr lang="en-US" sz="1000">
                <a:latin typeface="Arial"/>
              </a:rPr>
              <a:t>Поскольку браузеру не нужно сразу выполнять скрипт,он может отложить создание модели CSSOM и не блокировать событие DOMContentLoaded.</a:t>
            </a:r>
            <a:endParaRPr/>
          </a:p>
          <a:p>
            <a:r>
              <a:rPr lang="en-US" sz="1000">
                <a:latin typeface="Arial"/>
              </a:rPr>
              <a:t>Чем скорее браузер инициирует событие DOMContentLoaded, тем раньше начнется выполнение скрипта. Новые значения 2 – 2 – 9.</a:t>
            </a:r>
            <a:endParaRPr/>
          </a:p>
          <a:p>
            <a:endParaRPr/>
          </a:p>
          <a:p>
            <a:endParaRPr/>
          </a:p>
        </p:txBody>
      </p:sp>
    </p:spTree>
  </p:cSld>
  <p:transition>
    <p:wipe dir="r"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Slow page load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9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0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1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4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CustomShape 9"/>
          <p:cNvSpPr/>
          <p:nvPr/>
        </p:nvSpPr>
        <p:spPr>
          <a:xfrm>
            <a:off x="1005840" y="1097280"/>
            <a:ext cx="7497000" cy="337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146" name="CustomShape 10"/>
          <p:cNvSpPr/>
          <p:nvPr/>
        </p:nvSpPr>
        <p:spPr>
          <a:xfrm>
            <a:off x="1371600" y="1046160"/>
            <a:ext cx="6575040" cy="23364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112760"/>
            <a:ext cx="4723920" cy="327636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1578600"/>
            <a:ext cx="5468760" cy="262764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3443400" y="537480"/>
            <a:ext cx="2591640" cy="83412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Page render example</a:t>
            </a:r>
            <a:endParaRPr/>
          </a:p>
        </p:txBody>
      </p:sp>
    </p:spTree>
  </p:cSld>
  <p:transition>
    <p:wipe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Bytes → characters → tokens → nodes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→ </a:t>
            </a:r>
            <a:r>
              <a:rPr lang="en-US" sz="2400">
                <a:latin typeface="Arial"/>
              </a:rPr>
              <a:t>object model.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3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4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5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5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57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8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Байты → символы → разметка → узлы → объектная модель.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Браузер преобразует HTML-разметку в объектную модель документа (DOM), а CSS-разметку - в объектную модель таблицы стилей (CSSOM).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Модели DOM и CSSOM не зависят друг от друга.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1000">
                <a:latin typeface="Arial"/>
              </a:rPr>
              <a:t>Инструменты разработчика в Chrome позволяют записать и проанализировать этапы создания DOM и CSSOM.</a:t>
            </a:r>
            <a:endParaRPr/>
          </a:p>
        </p:txBody>
      </p:sp>
    </p:spTree>
  </p:cSld>
  <p:transition>
    <p:wipe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Страница с текстом без форматирования и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одним изображением </a:t>
            </a:r>
            <a:endParaRPr/>
          </a:p>
        </p:txBody>
      </p:sp>
      <p:sp>
        <p:nvSpPr>
          <p:cNvPr id="163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4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5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6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68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62200" y="1298160"/>
            <a:ext cx="6193080" cy="345672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Страница с текстом без форматирования и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одним изображением </a:t>
            </a:r>
            <a:endParaRPr/>
          </a:p>
        </p:txBody>
      </p:sp>
      <p:sp>
        <p:nvSpPr>
          <p:cNvPr id="175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6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7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80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1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TextShape 11"/>
          <p:cNvSpPr txBox="1"/>
          <p:nvPr/>
        </p:nvSpPr>
        <p:spPr>
          <a:xfrm>
            <a:off x="548640" y="1649880"/>
            <a:ext cx="7669080" cy="18417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Преобразование.</a:t>
            </a:r>
            <a:r>
              <a:rPr lang="en-US" sz="1000">
                <a:latin typeface="Arial"/>
              </a:rPr>
              <a:t> Браузер преобразует байты из HTML-файла, размещенного на диске или в сети, в символы, основываясь на приведенной в файле кодировке (например, UTF-8).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Разметка. </a:t>
            </a:r>
            <a:r>
              <a:rPr lang="en-US" sz="1000">
                <a:latin typeface="Arial"/>
              </a:rPr>
              <a:t>На основании </a:t>
            </a:r>
            <a:r>
              <a:rPr lang="en-US" sz="1000">
                <a:solidFill>
                  <a:srgbClr val="000000"/>
                </a:solidFill>
                <a:latin typeface="Arial"/>
              </a:rPr>
              <a:t>стандарта W3C HTML5</a:t>
            </a:r>
            <a:r>
              <a:rPr lang="en-US" sz="1000">
                <a:latin typeface="Arial"/>
              </a:rPr>
              <a:t> браузер выделяет среди символов теги в угловых скобках, такие как &lt;html&gt;, &lt;body&gt; и другие. У каждого тега есть свое значение и свой набор правил.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Создание объектов.</a:t>
            </a:r>
            <a:r>
              <a:rPr lang="en-US" sz="1000">
                <a:latin typeface="Arial"/>
              </a:rPr>
              <a:t> С помощью HTML-тегов браузер выделяет в документе объекты с определенными свойствами.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Формирование DOM.</a:t>
            </a:r>
            <a:r>
              <a:rPr lang="en-US" sz="1000">
                <a:latin typeface="Arial"/>
              </a:rPr>
              <a:t> Объекты образуют древовидную структуру, повторяющую иерархию HTML-файла, в котором одни теги помещаются в другие. Так, объект p помещается под body, а объект body, в свою очередь, под html, и так далее.</a:t>
            </a:r>
            <a:endParaRPr/>
          </a:p>
          <a:p>
            <a:pPr>
              <a:buSzPct val="45000"/>
              <a:buFont typeface="StarSymbol"/>
              <a:buChar char=""/>
            </a:pPr>
            <a:endParaRPr/>
          </a:p>
        </p:txBody>
      </p:sp>
    </p:spTree>
  </p:cSld>
  <p:transition>
    <p:wipe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Страница с текстом без форматирования и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одним изображением </a:t>
            </a:r>
            <a:endParaRPr/>
          </a:p>
        </p:txBody>
      </p:sp>
      <p:sp>
        <p:nvSpPr>
          <p:cNvPr id="187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3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TextShape 11"/>
          <p:cNvSpPr txBox="1"/>
          <p:nvPr/>
        </p:nvSpPr>
        <p:spPr>
          <a:xfrm>
            <a:off x="548640" y="1649880"/>
            <a:ext cx="7669080" cy="18417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Преобразование.</a:t>
            </a:r>
            <a:r>
              <a:rPr lang="en-US" sz="1000">
                <a:latin typeface="Arial"/>
              </a:rPr>
              <a:t> Браузер преобразует байты из HTML-файла, размещенного на диске или в сети, в символы, основываясь на приведенной в файле кодировке (например, UTF-8).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Разметка. </a:t>
            </a:r>
            <a:r>
              <a:rPr lang="en-US" sz="1000">
                <a:latin typeface="Arial"/>
              </a:rPr>
              <a:t>На основании </a:t>
            </a:r>
            <a:r>
              <a:rPr lang="en-US" sz="1000">
                <a:solidFill>
                  <a:srgbClr val="000000"/>
                </a:solidFill>
                <a:latin typeface="Arial"/>
              </a:rPr>
              <a:t>стандарта W3C HTML5</a:t>
            </a:r>
            <a:r>
              <a:rPr lang="en-US" sz="1000">
                <a:latin typeface="Arial"/>
              </a:rPr>
              <a:t> браузер выделяет среди символов теги в угловых скобках, такие как &lt;html&gt;, &lt;body&gt; и другие. У каждого тега есть свое значение и свой набор правил.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Создание объектов.</a:t>
            </a:r>
            <a:r>
              <a:rPr lang="en-US" sz="1000">
                <a:latin typeface="Arial"/>
              </a:rPr>
              <a:t> С помощью HTML-тегов браузер выделяет в документе объекты с определенными свойствами.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b="1" lang="en-US" sz="1000">
                <a:latin typeface="Arial"/>
              </a:rPr>
              <a:t>Формирование DOM.</a:t>
            </a:r>
            <a:r>
              <a:rPr lang="en-US" sz="1000">
                <a:latin typeface="Arial"/>
              </a:rPr>
              <a:t> Объекты образуют древовидную структуру, повторяющую иерархию HTML-файла, в котором одни теги помещаются в другие. Так, объект p помещается под body, а объект body, в свою очередь, под html, и так далее.</a:t>
            </a:r>
            <a:endParaRPr/>
          </a:p>
          <a:p>
            <a:pPr>
              <a:buSzPct val="45000"/>
              <a:buFont typeface="StarSymbol"/>
              <a:buChar char=""/>
            </a:pPr>
            <a:endParaRPr/>
          </a:p>
        </p:txBody>
      </p:sp>
    </p:spTree>
  </p:cSld>
  <p:transition>
    <p:wipe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DOM</a:t>
            </a:r>
            <a:endParaRPr/>
          </a:p>
        </p:txBody>
      </p:sp>
      <p:sp>
        <p:nvSpPr>
          <p:cNvPr id="199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0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2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04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5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CustomShape 9"/>
          <p:cNvSpPr/>
          <p:nvPr/>
        </p:nvSpPr>
        <p:spPr>
          <a:xfrm>
            <a:off x="914400" y="1097280"/>
            <a:ext cx="7497000" cy="440496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CustomShape 10"/>
          <p:cNvSpPr/>
          <p:nvPr/>
        </p:nvSpPr>
        <p:spPr>
          <a:xfrm>
            <a:off x="457200" y="1554480"/>
            <a:ext cx="8137800" cy="3425040"/>
          </a:xfrm>
          <a:prstGeom prst="rect">
            <a:avLst/>
          </a:prstGeom>
          <a:noFill/>
          <a:ln>
            <a:noFill/>
          </a:ln>
        </p:spPr>
      </p:sp>
      <p:pic>
        <p:nvPicPr>
          <p:cNvPr id="2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2920" y="1059480"/>
            <a:ext cx="4619160" cy="32382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74720" y="3474720"/>
            <a:ext cx="5577840" cy="137160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